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Fira Sans Extra Condensed Medium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DM Serif Display"/>
      <p:regular r:id="rId42"/>
      <p:italic r:id="rId43"/>
    </p:embeddedFont>
    <p:embeddedFont>
      <p:font typeface="Open Sans Ligh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42" Type="http://schemas.openxmlformats.org/officeDocument/2006/relationships/font" Target="fonts/DMSerifDisplay-regular.fntdata"/><Relationship Id="rId41" Type="http://schemas.openxmlformats.org/officeDocument/2006/relationships/font" Target="fonts/MavenPro-bold.fntdata"/><Relationship Id="rId44" Type="http://schemas.openxmlformats.org/officeDocument/2006/relationships/font" Target="fonts/OpenSansLight-regular.fntdata"/><Relationship Id="rId43" Type="http://schemas.openxmlformats.org/officeDocument/2006/relationships/font" Target="fonts/DMSerifDisplay-italic.fntdata"/><Relationship Id="rId46" Type="http://schemas.openxmlformats.org/officeDocument/2006/relationships/font" Target="fonts/OpenSansLight-italic.fntdata"/><Relationship Id="rId45" Type="http://schemas.openxmlformats.org/officeDocument/2006/relationships/font" Target="fonts/OpenSa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Light-boldItalic.fntdata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c6ac499d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c6ac499d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c6ac499de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c6ac499d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c83f54278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c83f5427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188bfd5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188bfd5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188bfd5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188bfd5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188bfd5a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188bfd5a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188bfd5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188bfd5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c83f54278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c83f54278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f24f6860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f24f6860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c6ac499d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5c6ac499d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c83f54278_1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c83f54278_1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c6ac499d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c6ac499d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c6ac499d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c6ac499d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c6ac499d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c6ac499d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188bfd5a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7188bfd5a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24f68604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24f68604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c83f54278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5c83f54278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c6ac499d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5c6ac499d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c83f54278_1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c83f54278_1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5caf3b90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5caf3b9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188bfd5a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188bfd5a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c83f542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c83f542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19754a4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719754a4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188bfd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188bfd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c83f54278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c83f54278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c6ac499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c6ac499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c6ac499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c6ac499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81" name="Google Shape;81;p1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14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4" name="Google Shape;114;p16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4" name="Google Shape;124;p1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9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9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0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34;p3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9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9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" name="Google Shape;69;p9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0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0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Google Shape;162;p25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25"/>
          <p:cNvSpPr txBox="1"/>
          <p:nvPr>
            <p:ph type="ctrTitle"/>
          </p:nvPr>
        </p:nvSpPr>
        <p:spPr>
          <a:xfrm>
            <a:off x="381075" y="1320225"/>
            <a:ext cx="8353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Proyecto Final</a:t>
            </a:r>
            <a:endParaRPr b="1" sz="5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Sistema Crediticio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252025" y="3413550"/>
            <a:ext cx="362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Profesor: Octavio Lafourcade</a:t>
            </a:r>
            <a:endParaRPr>
              <a:solidFill>
                <a:srgbClr val="CCCCC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Tutor: Johan Andrés Colorado Caceido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019050" y="3407325"/>
            <a:ext cx="2576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Integrantes:</a:t>
            </a:r>
            <a:endParaRPr>
              <a:solidFill>
                <a:srgbClr val="CCCCC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Adrián Spesot</a:t>
            </a:r>
            <a:endParaRPr>
              <a:solidFill>
                <a:srgbClr val="CCCCC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Alejo Romano</a:t>
            </a:r>
            <a:endParaRPr>
              <a:solidFill>
                <a:srgbClr val="CCCCC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Armando López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75" y="0"/>
            <a:ext cx="4069039" cy="5143499"/>
          </a:xfrm>
          <a:prstGeom prst="rect">
            <a:avLst/>
          </a:prstGeom>
          <a:noFill/>
          <a:ln cap="flat" cmpd="sng" w="28575">
            <a:solidFill>
              <a:srgbClr val="325D7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34"/>
          <p:cNvSpPr txBox="1"/>
          <p:nvPr>
            <p:ph idx="4294967295" type="ctrTitle"/>
          </p:nvPr>
        </p:nvSpPr>
        <p:spPr>
          <a:xfrm>
            <a:off x="165532" y="336788"/>
            <a:ext cx="45084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Tratamiento de Datos</a:t>
            </a:r>
            <a:endParaRPr sz="3000"/>
          </a:p>
        </p:txBody>
      </p:sp>
      <p:sp>
        <p:nvSpPr>
          <p:cNvPr id="250" name="Google Shape;250;p34"/>
          <p:cNvSpPr txBox="1"/>
          <p:nvPr>
            <p:ph idx="4294967295" type="subTitle"/>
          </p:nvPr>
        </p:nvSpPr>
        <p:spPr>
          <a:xfrm>
            <a:off x="49925" y="1317113"/>
            <a:ext cx="46239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/>
              <a:t>Se eliminaron variables no informativas:   ID, Customer_ID, Name, SSN, Credit_History_Age)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corrigieron los tipos de datos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corrigieron variables que presentaban guiones bajos ( _ 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eliminó Monthly_Inhand_Salary por tener muchos NaNs y alta correlación con Annual_Income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Se eliminaron valores negativos sin sentido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975" y="0"/>
            <a:ext cx="4069039" cy="5143499"/>
          </a:xfrm>
          <a:prstGeom prst="rect">
            <a:avLst/>
          </a:prstGeom>
          <a:noFill/>
          <a:ln cap="flat" cmpd="sng" w="28575">
            <a:solidFill>
              <a:srgbClr val="325D7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5"/>
          <p:cNvSpPr txBox="1"/>
          <p:nvPr>
            <p:ph idx="4294967295" type="ctrTitle"/>
          </p:nvPr>
        </p:nvSpPr>
        <p:spPr>
          <a:xfrm>
            <a:off x="165532" y="336788"/>
            <a:ext cx="45084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Tratamiento de Datos</a:t>
            </a:r>
            <a:endParaRPr sz="3000"/>
          </a:p>
        </p:txBody>
      </p:sp>
      <p:sp>
        <p:nvSpPr>
          <p:cNvPr id="258" name="Google Shape;258;p35"/>
          <p:cNvSpPr txBox="1"/>
          <p:nvPr>
            <p:ph idx="4294967295" type="subTitle"/>
          </p:nvPr>
        </p:nvSpPr>
        <p:spPr>
          <a:xfrm>
            <a:off x="49925" y="1317113"/>
            <a:ext cx="46239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reemplazaron los datos faltantes por la mediana, debido a distribución de variables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Se verificó que el dataset no presente datos duplicados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Se consideró registros de personas de 18 a 56 años (filtro)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Se eliminaron outliers (en EDA)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Se hicieron variables Dummy para las categóricas (luego del EDA)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Análisis Exploratorio de los Datos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64" name="Google Shape;264;p36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7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Exploratorio de Datos</a:t>
            </a:r>
            <a:endParaRPr sz="3000"/>
          </a:p>
        </p:txBody>
      </p:sp>
      <p:sp>
        <p:nvSpPr>
          <p:cNvPr id="271" name="Google Shape;271;p37"/>
          <p:cNvSpPr txBox="1"/>
          <p:nvPr/>
        </p:nvSpPr>
        <p:spPr>
          <a:xfrm>
            <a:off x="473450" y="1429059"/>
            <a:ext cx="28068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Datos originales: 100000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	Filtros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	Imputación de datos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	Limpieza de outliers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Datos limpios: 37167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Se observa un desbalance en los registros con respecto a la variable respuesta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00" y="1429050"/>
            <a:ext cx="4964600" cy="284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7"/>
          <p:cNvCxnSpPr/>
          <p:nvPr/>
        </p:nvCxnSpPr>
        <p:spPr>
          <a:xfrm>
            <a:off x="867300" y="1788225"/>
            <a:ext cx="0" cy="93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7"/>
          <p:cNvCxnSpPr/>
          <p:nvPr/>
        </p:nvCxnSpPr>
        <p:spPr>
          <a:xfrm flipH="1" rot="10800000">
            <a:off x="3301675" y="3220162"/>
            <a:ext cx="540600" cy="23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8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Exploratorio de Datos</a:t>
            </a:r>
            <a:endParaRPr sz="3000"/>
          </a:p>
        </p:txBody>
      </p:sp>
      <p:sp>
        <p:nvSpPr>
          <p:cNvPr id="281" name="Google Shape;281;p38"/>
          <p:cNvSpPr txBox="1"/>
          <p:nvPr/>
        </p:nvSpPr>
        <p:spPr>
          <a:xfrm>
            <a:off x="551250" y="1116300"/>
            <a:ext cx="80415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No se encontraron variables con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correlación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alta, con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excepción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de salario mensual y salario anual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25" y="2084250"/>
            <a:ext cx="3694176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450" y="2084251"/>
            <a:ext cx="3694177" cy="233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515200" y="4510375"/>
            <a:ext cx="347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¿Cómo es el riesgo crediticio según la edad?</a:t>
            </a:r>
            <a:endParaRPr b="1" sz="1200"/>
          </a:p>
        </p:txBody>
      </p:sp>
      <p:sp>
        <p:nvSpPr>
          <p:cNvPr id="285" name="Google Shape;285;p38"/>
          <p:cNvSpPr txBox="1"/>
          <p:nvPr/>
        </p:nvSpPr>
        <p:spPr>
          <a:xfrm>
            <a:off x="4377088" y="4471975"/>
            <a:ext cx="43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¿Cómo es el credit score en términos del ingreso anual?</a:t>
            </a:r>
            <a:endParaRPr b="1"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9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Exploratorio de Datos</a:t>
            </a:r>
            <a:endParaRPr sz="3000"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0" y="1523180"/>
            <a:ext cx="4230750" cy="234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0" y="1513525"/>
            <a:ext cx="4230757" cy="2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275875" y="3881075"/>
            <a:ext cx="410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¿Cómo son los retrasos desde la fecha de vencimiento según el credit score?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724575" y="3881075"/>
            <a:ext cx="423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¿Cómo afecta la tasa de interés al riesgo de impago?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0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Exploratorio de Datos</a:t>
            </a:r>
            <a:endParaRPr sz="3000"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0" y="1414550"/>
            <a:ext cx="40100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27" y="1414550"/>
            <a:ext cx="4843898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34613" y="3776750"/>
            <a:ext cx="410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¿Cómo es la relación entre la tasa de interés y la mezcla crediticia cuando se separa según el credit score?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4505875" y="3776750"/>
            <a:ext cx="423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¿Cómo es la relación entre el ingreso anual y la tasa de interés al discriminar por mezcla crediticia?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Modelos de 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41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/>
          <p:nvPr/>
        </p:nvSpPr>
        <p:spPr>
          <a:xfrm>
            <a:off x="-172313" y="1690325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4572121" y="1690325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-172313" y="2789753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4572121" y="2789753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b="0" l="2125" r="2125" t="0"/>
          <a:stretch/>
        </p:blipFill>
        <p:spPr>
          <a:xfrm>
            <a:off x="1792473" y="1156025"/>
            <a:ext cx="5559002" cy="32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4571971" y="11560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1792500" y="11560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1792500" y="27897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4571971" y="27897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>
            <p:ph idx="5" type="subTitle"/>
          </p:nvPr>
        </p:nvSpPr>
        <p:spPr>
          <a:xfrm>
            <a:off x="2139750" y="3356725"/>
            <a:ext cx="20850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Accuracy: 0.78793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Precision: 0.78781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Recall: 0.78793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F1 score: 0.78787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2"/>
          <p:cNvSpPr txBox="1"/>
          <p:nvPr>
            <p:ph type="ctrTitle"/>
          </p:nvPr>
        </p:nvSpPr>
        <p:spPr>
          <a:xfrm>
            <a:off x="1967550" y="1156021"/>
            <a:ext cx="2429400" cy="5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KNN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7" name="Google Shape;327;p42"/>
          <p:cNvSpPr txBox="1"/>
          <p:nvPr>
            <p:ph idx="4" type="ctrTitle"/>
          </p:nvPr>
        </p:nvSpPr>
        <p:spPr>
          <a:xfrm>
            <a:off x="1967550" y="2806130"/>
            <a:ext cx="2429400" cy="5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Random Forest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8" name="Google Shape;328;p42"/>
          <p:cNvSpPr txBox="1"/>
          <p:nvPr>
            <p:ph idx="6" type="ctrTitle"/>
          </p:nvPr>
        </p:nvSpPr>
        <p:spPr>
          <a:xfrm>
            <a:off x="4571825" y="2781575"/>
            <a:ext cx="2779500" cy="5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Support Vector Machine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9" name="Google Shape;329;p42"/>
          <p:cNvSpPr txBox="1"/>
          <p:nvPr>
            <p:ph idx="7" type="subTitle"/>
          </p:nvPr>
        </p:nvSpPr>
        <p:spPr>
          <a:xfrm>
            <a:off x="4919225" y="3356725"/>
            <a:ext cx="22572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Accuracy: 0.58649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Precision: 0.49568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Recall: 0.58649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F1 score: 0.52586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 txBox="1"/>
          <p:nvPr>
            <p:ph idx="1" type="subTitle"/>
          </p:nvPr>
        </p:nvSpPr>
        <p:spPr>
          <a:xfrm>
            <a:off x="2139750" y="1690325"/>
            <a:ext cx="20850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Accuracy: 0.65216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Precision: 0.64732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Recall: 0.65215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F1-Score: 0.64842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42"/>
          <p:cNvSpPr txBox="1"/>
          <p:nvPr>
            <p:ph idx="2" type="ctrTitle"/>
          </p:nvPr>
        </p:nvSpPr>
        <p:spPr>
          <a:xfrm>
            <a:off x="4747025" y="1156026"/>
            <a:ext cx="24294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Árbol de decisión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2" name="Google Shape;332;p42"/>
          <p:cNvSpPr txBox="1"/>
          <p:nvPr>
            <p:ph idx="3" type="subTitle"/>
          </p:nvPr>
        </p:nvSpPr>
        <p:spPr>
          <a:xfrm>
            <a:off x="4919225" y="1690325"/>
            <a:ext cx="20850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Accuracy: 0.71789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Precision: 0.72768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Recall: 0.71789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F1 score: 0.72048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2"/>
          <p:cNvSpPr txBox="1"/>
          <p:nvPr>
            <p:ph idx="4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Modelos base de aprendizaje </a:t>
            </a:r>
            <a:r>
              <a:rPr lang="en" sz="3000"/>
              <a:t>supervisado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3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Modelos base de aprendizaje supervisado</a:t>
            </a:r>
            <a:endParaRPr sz="3000"/>
          </a:p>
        </p:txBody>
      </p:sp>
      <p:sp>
        <p:nvSpPr>
          <p:cNvPr id="341" name="Google Shape;341;p43"/>
          <p:cNvSpPr txBox="1"/>
          <p:nvPr/>
        </p:nvSpPr>
        <p:spPr>
          <a:xfrm>
            <a:off x="197270" y="1641650"/>
            <a:ext cx="3572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Se implementó una regresión logística con estrategia para multivariado. </a:t>
            </a:r>
            <a:r>
              <a:rPr lang="en" sz="1500">
                <a:highlight>
                  <a:srgbClr val="CCCCCC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Se descartó debido a las métricas</a:t>
            </a:r>
            <a:endParaRPr sz="1500">
              <a:highlight>
                <a:srgbClr val="CCCCCC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Por otro lado, se probo algunos pipelines. Para esto, se 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agrupó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 de diferentes maneras los registros del dataset. </a:t>
            </a:r>
            <a:r>
              <a:rPr lang="en" sz="1500">
                <a:highlight>
                  <a:srgbClr val="CCCCCC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Se descartaron debido a su complejidad</a:t>
            </a:r>
            <a:endParaRPr>
              <a:highlight>
                <a:srgbClr val="CCCCCC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900" y="959725"/>
            <a:ext cx="2191344" cy="3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755" y="959725"/>
            <a:ext cx="2191344" cy="3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6" type="ctrTitle"/>
          </p:nvPr>
        </p:nvSpPr>
        <p:spPr>
          <a:xfrm>
            <a:off x="5972500" y="2202425"/>
            <a:ext cx="2446500" cy="8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Exploratorio 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 los Datos</a:t>
            </a:r>
            <a:endParaRPr sz="1600"/>
          </a:p>
        </p:txBody>
      </p:sp>
      <p:sp>
        <p:nvSpPr>
          <p:cNvPr id="171" name="Google Shape;171;p26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2" name="Google Shape;172;p26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Tabla de contenidos</a:t>
            </a:r>
            <a:endParaRPr sz="2500"/>
          </a:p>
        </p:txBody>
      </p:sp>
      <p:sp>
        <p:nvSpPr>
          <p:cNvPr id="173" name="Google Shape;173;p26"/>
          <p:cNvSpPr txBox="1"/>
          <p:nvPr>
            <p:ph type="ctrTitle"/>
          </p:nvPr>
        </p:nvSpPr>
        <p:spPr>
          <a:xfrm>
            <a:off x="2426325" y="2202425"/>
            <a:ext cx="161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Introducción</a:t>
            </a:r>
            <a:endParaRPr sz="1600"/>
          </a:p>
        </p:txBody>
      </p:sp>
      <p:sp>
        <p:nvSpPr>
          <p:cNvPr id="174" name="Google Shape;174;p26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26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 de datos y tratamiento</a:t>
            </a:r>
            <a:endParaRPr sz="1600"/>
          </a:p>
        </p:txBody>
      </p:sp>
      <p:sp>
        <p:nvSpPr>
          <p:cNvPr id="176" name="Google Shape;176;p26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" name="Google Shape;177;p26"/>
          <p:cNvSpPr txBox="1"/>
          <p:nvPr>
            <p:ph idx="9" type="ctrTitle"/>
          </p:nvPr>
        </p:nvSpPr>
        <p:spPr>
          <a:xfrm>
            <a:off x="725625" y="3784900"/>
            <a:ext cx="186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Modelos de Machine Learning</a:t>
            </a:r>
            <a:endParaRPr sz="1600"/>
          </a:p>
        </p:txBody>
      </p:sp>
      <p:sp>
        <p:nvSpPr>
          <p:cNvPr id="178" name="Google Shape;178;p26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26"/>
          <p:cNvSpPr txBox="1"/>
          <p:nvPr>
            <p:ph idx="15" type="ctrTitle"/>
          </p:nvPr>
        </p:nvSpPr>
        <p:spPr>
          <a:xfrm>
            <a:off x="2870600" y="3781500"/>
            <a:ext cx="161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Líneas futuras</a:t>
            </a:r>
            <a:endParaRPr sz="1600"/>
          </a:p>
        </p:txBody>
      </p:sp>
      <p:sp>
        <p:nvSpPr>
          <p:cNvPr id="180" name="Google Shape;180;p26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" name="Google Shape;181;p26"/>
          <p:cNvSpPr txBox="1"/>
          <p:nvPr>
            <p:ph idx="18" type="ctrTitle"/>
          </p:nvPr>
        </p:nvSpPr>
        <p:spPr>
          <a:xfrm>
            <a:off x="5015575" y="3781525"/>
            <a:ext cx="140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Conclusión</a:t>
            </a:r>
            <a:endParaRPr sz="1600"/>
          </a:p>
        </p:txBody>
      </p:sp>
      <p:sp>
        <p:nvSpPr>
          <p:cNvPr id="182" name="Google Shape;182;p26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/>
          <p:nvPr/>
        </p:nvSpPr>
        <p:spPr>
          <a:xfrm>
            <a:off x="-476250" y="3276600"/>
            <a:ext cx="8250000" cy="3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2448073" y="38290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/>
          <p:nvPr/>
        </p:nvSpPr>
        <p:spPr>
          <a:xfrm>
            <a:off x="3779478" y="38290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5110884" y="38290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6442290" y="38290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2425575" y="33490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Accuracy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3756975" y="33490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Precision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5088375" y="33490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F1-Score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6419800" y="33490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Recall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2470575" y="3853050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0.87638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8" name="Google Shape;35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4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</a:t>
            </a:r>
            <a:r>
              <a:rPr lang="en" sz="3000"/>
              <a:t> - Mejoras</a:t>
            </a:r>
            <a:endParaRPr sz="3000"/>
          </a:p>
        </p:txBody>
      </p:sp>
      <p:sp>
        <p:nvSpPr>
          <p:cNvPr id="360" name="Google Shape;360;p44"/>
          <p:cNvSpPr txBox="1"/>
          <p:nvPr/>
        </p:nvSpPr>
        <p:spPr>
          <a:xfrm>
            <a:off x="3790725" y="3853049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0.88015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5116525" y="3853049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0.87671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6476025" y="3853050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0.87638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535425" y="4034850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RESULTADOS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64" name="Google Shape;364;p44"/>
          <p:cNvGrpSpPr/>
          <p:nvPr/>
        </p:nvGrpSpPr>
        <p:grpSpPr>
          <a:xfrm>
            <a:off x="1859247" y="4105674"/>
            <a:ext cx="397147" cy="258574"/>
            <a:chOff x="4791775" y="1877500"/>
            <a:chExt cx="66725" cy="36975"/>
          </a:xfrm>
        </p:grpSpPr>
        <p:sp>
          <p:nvSpPr>
            <p:cNvPr id="365" name="Google Shape;365;p44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44"/>
          <p:cNvSpPr/>
          <p:nvPr/>
        </p:nvSpPr>
        <p:spPr>
          <a:xfrm>
            <a:off x="206225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Entrenar con variables numéricas</a:t>
            </a:r>
            <a:endParaRPr sz="1200"/>
          </a:p>
        </p:txBody>
      </p:sp>
      <p:sp>
        <p:nvSpPr>
          <p:cNvPr id="368" name="Google Shape;368;p44"/>
          <p:cNvSpPr/>
          <p:nvPr/>
        </p:nvSpPr>
        <p:spPr>
          <a:xfrm>
            <a:off x="1615209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Selección de variables según importancia</a:t>
            </a:r>
            <a:endParaRPr sz="1200"/>
          </a:p>
        </p:txBody>
      </p:sp>
      <p:sp>
        <p:nvSpPr>
          <p:cNvPr id="369" name="Google Shape;369;p44"/>
          <p:cNvSpPr/>
          <p:nvPr/>
        </p:nvSpPr>
        <p:spPr>
          <a:xfrm>
            <a:off x="3022913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Agregar variables categóricas</a:t>
            </a:r>
            <a:endParaRPr sz="1200"/>
          </a:p>
        </p:txBody>
      </p:sp>
      <p:sp>
        <p:nvSpPr>
          <p:cNvPr id="370" name="Google Shape;370;p44"/>
          <p:cNvSpPr/>
          <p:nvPr/>
        </p:nvSpPr>
        <p:spPr>
          <a:xfrm>
            <a:off x="4433591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Selección de categóricas según importancia</a:t>
            </a:r>
            <a:endParaRPr sz="1200"/>
          </a:p>
        </p:txBody>
      </p:sp>
      <p:sp>
        <p:nvSpPr>
          <p:cNvPr id="371" name="Google Shape;371;p44"/>
          <p:cNvSpPr/>
          <p:nvPr/>
        </p:nvSpPr>
        <p:spPr>
          <a:xfrm>
            <a:off x="5842575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Balanceo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Imbalanced Learn. SMOTE</a:t>
            </a:r>
            <a:endParaRPr sz="1000"/>
          </a:p>
        </p:txBody>
      </p:sp>
      <p:sp>
        <p:nvSpPr>
          <p:cNvPr id="372" name="Google Shape;372;p44"/>
          <p:cNvSpPr/>
          <p:nvPr/>
        </p:nvSpPr>
        <p:spPr>
          <a:xfrm>
            <a:off x="7250279" y="1676675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Grid Search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5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- Mejoras</a:t>
            </a:r>
            <a:endParaRPr sz="3000"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75" y="1350472"/>
            <a:ext cx="3453050" cy="364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75" y="1350475"/>
            <a:ext cx="3453050" cy="36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805300" y="950275"/>
            <a:ext cx="29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1er modelo de Random Forest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5219700" y="950275"/>
            <a:ext cx="29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Modelo final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 de Random Forest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46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- GridSearch</a:t>
            </a:r>
            <a:endParaRPr sz="3000"/>
          </a:p>
        </p:txBody>
      </p:sp>
      <p:sp>
        <p:nvSpPr>
          <p:cNvPr id="389" name="Google Shape;389;p46"/>
          <p:cNvSpPr txBox="1"/>
          <p:nvPr/>
        </p:nvSpPr>
        <p:spPr>
          <a:xfrm>
            <a:off x="486375" y="1259875"/>
            <a:ext cx="44019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Se evaluaron los siguientes parámetros: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N_estimators ⇒ [50, 100, 200, 500]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Max_depth ⇒ [5, 10, …, 35, 40]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Min_samples_split ⇒ [2, 4, 6, 8, 10]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Max_features ⇒ [sqrt, log2]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Mejores parámetros obtenidos: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N_estimators ⇒ 200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Max_depth ⇒ 30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Min_samples_split ⇒ 6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Max_features ⇒ sqrt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175" y="1752275"/>
            <a:ext cx="2987900" cy="31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928700" y="4794475"/>
            <a:ext cx="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5413175" y="1248425"/>
            <a:ext cx="31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Accuracy: 0.85979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7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XGBClassifier</a:t>
            </a:r>
            <a:r>
              <a:rPr lang="en" sz="3000"/>
              <a:t> - Mejoras</a:t>
            </a:r>
            <a:endParaRPr sz="3000"/>
          </a:p>
        </p:txBody>
      </p:sp>
      <p:sp>
        <p:nvSpPr>
          <p:cNvPr id="399" name="Google Shape;399;p47"/>
          <p:cNvSpPr txBox="1"/>
          <p:nvPr/>
        </p:nvSpPr>
        <p:spPr>
          <a:xfrm>
            <a:off x="622025" y="954775"/>
            <a:ext cx="4401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928700" y="4946875"/>
            <a:ext cx="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1045725" y="992120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Entrenar con todas las variables</a:t>
            </a:r>
            <a:endParaRPr sz="1200"/>
          </a:p>
        </p:txBody>
      </p:sp>
      <p:sp>
        <p:nvSpPr>
          <p:cNvPr id="402" name="Google Shape;402;p47"/>
          <p:cNvSpPr/>
          <p:nvPr/>
        </p:nvSpPr>
        <p:spPr>
          <a:xfrm>
            <a:off x="2454709" y="992120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Selección de variables según importancia</a:t>
            </a:r>
            <a:endParaRPr sz="1200"/>
          </a:p>
        </p:txBody>
      </p:sp>
      <p:sp>
        <p:nvSpPr>
          <p:cNvPr id="403" name="Google Shape;403;p47"/>
          <p:cNvSpPr/>
          <p:nvPr/>
        </p:nvSpPr>
        <p:spPr>
          <a:xfrm>
            <a:off x="3862413" y="992120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Entrenar con variables de importancia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F score &gt; 400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7"/>
          <p:cNvSpPr/>
          <p:nvPr/>
        </p:nvSpPr>
        <p:spPr>
          <a:xfrm>
            <a:off x="5273091" y="992120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Balanceo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Imbalanced Learn. SMOTE</a:t>
            </a:r>
            <a:endParaRPr/>
          </a:p>
        </p:txBody>
      </p:sp>
      <p:sp>
        <p:nvSpPr>
          <p:cNvPr id="405" name="Google Shape;405;p47"/>
          <p:cNvSpPr/>
          <p:nvPr/>
        </p:nvSpPr>
        <p:spPr>
          <a:xfrm>
            <a:off x="6682075" y="992120"/>
            <a:ext cx="1687500" cy="832200"/>
          </a:xfrm>
          <a:prstGeom prst="chevron">
            <a:avLst>
              <a:gd fmla="val 290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Ajuste manual de parámetros</a:t>
            </a:r>
            <a:endParaRPr sz="1200"/>
          </a:p>
        </p:txBody>
      </p:sp>
      <p:sp>
        <p:nvSpPr>
          <p:cNvPr id="406" name="Google Shape;406;p47"/>
          <p:cNvSpPr/>
          <p:nvPr/>
        </p:nvSpPr>
        <p:spPr>
          <a:xfrm>
            <a:off x="-476250" y="3429000"/>
            <a:ext cx="8250000" cy="3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2448073" y="39814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3779478" y="39814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7"/>
          <p:cNvSpPr/>
          <p:nvPr/>
        </p:nvSpPr>
        <p:spPr>
          <a:xfrm>
            <a:off x="5110884" y="39814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/>
          <p:nvPr/>
        </p:nvSpPr>
        <p:spPr>
          <a:xfrm>
            <a:off x="6442290" y="3981450"/>
            <a:ext cx="1331400" cy="81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"/>
          <p:cNvSpPr txBox="1"/>
          <p:nvPr/>
        </p:nvSpPr>
        <p:spPr>
          <a:xfrm>
            <a:off x="2425575" y="35014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Accuracy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3756975" y="35014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Precision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5088375" y="35014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F1-Score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6419800" y="35014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Recall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2470575" y="4005450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0.93489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3790725" y="4005449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0.93508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5116525" y="4005449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0.93489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6476025" y="4005450"/>
            <a:ext cx="1286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0.93493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535425" y="4187250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RESULTADOS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20" name="Google Shape;420;p47"/>
          <p:cNvGrpSpPr/>
          <p:nvPr/>
        </p:nvGrpSpPr>
        <p:grpSpPr>
          <a:xfrm>
            <a:off x="1859247" y="4258074"/>
            <a:ext cx="397147" cy="258574"/>
            <a:chOff x="4791775" y="1877500"/>
            <a:chExt cx="66725" cy="36975"/>
          </a:xfrm>
        </p:grpSpPr>
        <p:sp>
          <p:nvSpPr>
            <p:cNvPr id="421" name="Google Shape;421;p47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47"/>
          <p:cNvGrpSpPr/>
          <p:nvPr/>
        </p:nvGrpSpPr>
        <p:grpSpPr>
          <a:xfrm>
            <a:off x="2394375" y="2043525"/>
            <a:ext cx="4087150" cy="933925"/>
            <a:chOff x="2468025" y="2256750"/>
            <a:chExt cx="4087150" cy="933925"/>
          </a:xfrm>
        </p:grpSpPr>
        <p:sp>
          <p:nvSpPr>
            <p:cNvPr id="424" name="Google Shape;424;p47"/>
            <p:cNvSpPr txBox="1"/>
            <p:nvPr/>
          </p:nvSpPr>
          <p:spPr>
            <a:xfrm>
              <a:off x="2743550" y="2256750"/>
              <a:ext cx="350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 Light"/>
                  <a:ea typeface="Open Sans Light"/>
                  <a:cs typeface="Open Sans Light"/>
                  <a:sym typeface="Open Sans Light"/>
                </a:rPr>
                <a:t>Parámetros Finales Utilizados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425" name="Google Shape;425;p47"/>
            <p:cNvSpPr txBox="1"/>
            <p:nvPr/>
          </p:nvSpPr>
          <p:spPr>
            <a:xfrm>
              <a:off x="2530900" y="2566025"/>
              <a:ext cx="1945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n_estimators: 1000</a:t>
              </a:r>
              <a:endParaRPr sz="1100"/>
            </a:p>
            <a:p>
              <a:pPr indent="-29845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max_depth: 10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426" name="Google Shape;426;p47"/>
            <p:cNvSpPr txBox="1"/>
            <p:nvPr/>
          </p:nvSpPr>
          <p:spPr>
            <a:xfrm>
              <a:off x="4609375" y="2566038"/>
              <a:ext cx="1945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learning_rate: 0.3</a:t>
              </a:r>
              <a:endParaRPr sz="1100"/>
            </a:p>
            <a:p>
              <a:pPr indent="-29845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max_leaves: 1000</a:t>
              </a:r>
              <a:endParaRPr sz="1100"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2468025" y="2289175"/>
              <a:ext cx="3996900" cy="901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28" name="Google Shape;428;p47"/>
          <p:cNvCxnSpPr>
            <a:stCxn id="405" idx="2"/>
            <a:endCxn id="427" idx="3"/>
          </p:cNvCxnSpPr>
          <p:nvPr/>
        </p:nvCxnSpPr>
        <p:spPr>
          <a:xfrm rot="5400000">
            <a:off x="6546902" y="1668770"/>
            <a:ext cx="702300" cy="101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48"/>
          <p:cNvSpPr txBox="1"/>
          <p:nvPr/>
        </p:nvSpPr>
        <p:spPr>
          <a:xfrm>
            <a:off x="805300" y="950275"/>
            <a:ext cx="29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1er modelo de 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XGBClassifier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5219700" y="950275"/>
            <a:ext cx="29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Modelo final de 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XGBClassifier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6" name="Google Shape;436;p48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XGBClassifier - Mejoras</a:t>
            </a:r>
            <a:endParaRPr sz="3000"/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75" y="1407109"/>
            <a:ext cx="3456432" cy="363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88" y="1407100"/>
            <a:ext cx="3456432" cy="363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Lineas Futuras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444" name="Google Shape;444;p49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0"/>
          <p:cNvSpPr txBox="1"/>
          <p:nvPr>
            <p:ph idx="4" type="ctrTitle"/>
          </p:nvPr>
        </p:nvSpPr>
        <p:spPr>
          <a:xfrm>
            <a:off x="-25" y="3191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Líneas futuras</a:t>
            </a:r>
            <a:endParaRPr sz="3000"/>
          </a:p>
        </p:txBody>
      </p:sp>
      <p:pic>
        <p:nvPicPr>
          <p:cNvPr id="451" name="Google Shape;451;p50"/>
          <p:cNvPicPr preferRelativeResize="0"/>
          <p:nvPr/>
        </p:nvPicPr>
        <p:blipFill rotWithShape="1">
          <a:blip r:embed="rId3">
            <a:alphaModFix/>
          </a:blip>
          <a:srcRect b="0" l="0" r="0" t="5979"/>
          <a:stretch/>
        </p:blipFill>
        <p:spPr>
          <a:xfrm>
            <a:off x="916013" y="1274600"/>
            <a:ext cx="7311975" cy="386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50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453" name="Google Shape;453;p50"/>
            <p:cNvSpPr/>
            <p:nvPr/>
          </p:nvSpPr>
          <p:spPr>
            <a:xfrm>
              <a:off x="2974000" y="1609100"/>
              <a:ext cx="1384955" cy="1384521"/>
            </a:xfrm>
            <a:custGeom>
              <a:rect b="b" l="l" r="r" t="t"/>
              <a:pathLst>
                <a:path extrusionOk="0" h="25527" w="25535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2974000" y="3088834"/>
              <a:ext cx="1384955" cy="1384466"/>
            </a:xfrm>
            <a:custGeom>
              <a:rect b="b" l="l" r="r" t="t"/>
              <a:pathLst>
                <a:path extrusionOk="0" h="25526" w="25535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4454228" y="1609100"/>
              <a:ext cx="1384466" cy="1384521"/>
            </a:xfrm>
            <a:custGeom>
              <a:rect b="b" l="l" r="r" t="t"/>
              <a:pathLst>
                <a:path extrusionOk="0" h="25527" w="25526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4454228" y="3088834"/>
              <a:ext cx="1384466" cy="1384466"/>
            </a:xfrm>
            <a:custGeom>
              <a:rect b="b" l="l" r="r" t="t"/>
              <a:pathLst>
                <a:path extrusionOk="0" h="25526" w="25526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50"/>
          <p:cNvSpPr txBox="1"/>
          <p:nvPr>
            <p:ph idx="5" type="subTitle"/>
          </p:nvPr>
        </p:nvSpPr>
        <p:spPr>
          <a:xfrm>
            <a:off x="1110425" y="1840075"/>
            <a:ext cx="2066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Datos erróneos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Implementar mejoras en el sistema de entrada de datos para mejorar calidad de los mismos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58" name="Google Shape;458;p50"/>
          <p:cNvSpPr txBox="1"/>
          <p:nvPr>
            <p:ph idx="5" type="subTitle"/>
          </p:nvPr>
        </p:nvSpPr>
        <p:spPr>
          <a:xfrm>
            <a:off x="1301225" y="3541625"/>
            <a:ext cx="18801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XGBClassifier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Mejorar el ajuste de hiperparámetros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59" name="Google Shape;459;p50"/>
          <p:cNvSpPr txBox="1"/>
          <p:nvPr>
            <p:ph idx="5" type="subTitle"/>
          </p:nvPr>
        </p:nvSpPr>
        <p:spPr>
          <a:xfrm>
            <a:off x="5957500" y="1831925"/>
            <a:ext cx="18801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Pipelines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Profundizar en el análisis de arquitecturas complejas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0" name="Google Shape;460;p50"/>
          <p:cNvSpPr txBox="1"/>
          <p:nvPr>
            <p:ph idx="5" type="subTitle"/>
          </p:nvPr>
        </p:nvSpPr>
        <p:spPr>
          <a:xfrm>
            <a:off x="5966000" y="3525800"/>
            <a:ext cx="2105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ML no supervisado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Probar con algoritmos no supervisados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3654825" y="2258325"/>
            <a:ext cx="18408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Analizar estrategias para reducir el a</a:t>
            </a: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lto coste computacional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51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2"/>
          <p:cNvSpPr txBox="1"/>
          <p:nvPr>
            <p:ph idx="4294967295" type="ctrTitle"/>
          </p:nvPr>
        </p:nvSpPr>
        <p:spPr>
          <a:xfrm>
            <a:off x="-25" y="3191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</a:t>
            </a:r>
            <a:endParaRPr sz="3000"/>
          </a:p>
        </p:txBody>
      </p:sp>
      <p:sp>
        <p:nvSpPr>
          <p:cNvPr id="474" name="Google Shape;474;p52"/>
          <p:cNvSpPr txBox="1"/>
          <p:nvPr/>
        </p:nvSpPr>
        <p:spPr>
          <a:xfrm>
            <a:off x="1067375" y="1253675"/>
            <a:ext cx="777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Perfil de persona con alto riesgo de impago: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Edad (media 32.68)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Bajos ingresos anuales (menor a 55000)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Tasa de interés superior al 15%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Mezcla crediticia mala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Retrasos desde la fecha de vencimiento mayores a 20 días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3"/>
          <p:cNvSpPr txBox="1"/>
          <p:nvPr>
            <p:ph idx="4294967295" type="ctrTitle"/>
          </p:nvPr>
        </p:nvSpPr>
        <p:spPr>
          <a:xfrm>
            <a:off x="-25" y="3191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</a:t>
            </a:r>
            <a:endParaRPr sz="3000"/>
          </a:p>
        </p:txBody>
      </p:sp>
      <p:sp>
        <p:nvSpPr>
          <p:cNvPr id="481" name="Google Shape;481;p53"/>
          <p:cNvSpPr txBox="1"/>
          <p:nvPr/>
        </p:nvSpPr>
        <p:spPr>
          <a:xfrm>
            <a:off x="865650" y="1697225"/>
            <a:ext cx="2969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Outstanding_Debt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Annual_Income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Total_EMI_per_month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Changed_Credit_Limit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Credit_Utilization_Ratio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Amount_invested_monthly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Monthly_Balance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p53"/>
          <p:cNvSpPr txBox="1"/>
          <p:nvPr/>
        </p:nvSpPr>
        <p:spPr>
          <a:xfrm>
            <a:off x="4636875" y="1697225"/>
            <a:ext cx="3134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Delay_from_due_date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Age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Interest_Rate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Num_of_Delayed_Payment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Num_Credit_Inquiries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Num_Bank_Accounts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865650" y="1125325"/>
            <a:ext cx="69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Las variables más importantes (F Score &gt; 400) para el modelo son: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865650" y="4267650"/>
            <a:ext cx="65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Con estas variables, se realizó un </a:t>
            </a:r>
            <a:r>
              <a:rPr lang="en">
                <a:highlight>
                  <a:srgbClr val="CCCCCC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balance de datos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debido a la desproporción en la cantidad de registros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Introducción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88" name="Google Shape;188;p27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idx="6" type="ctrTitle"/>
          </p:nvPr>
        </p:nvSpPr>
        <p:spPr>
          <a:xfrm>
            <a:off x="139825" y="249675"/>
            <a:ext cx="35856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Conclusión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491" name="Google Shape;491;p54"/>
          <p:cNvSpPr txBox="1"/>
          <p:nvPr>
            <p:ph idx="4294967295" type="subTitle"/>
          </p:nvPr>
        </p:nvSpPr>
        <p:spPr>
          <a:xfrm>
            <a:off x="139825" y="1599050"/>
            <a:ext cx="35856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Selección del Modelo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El modelo se selecciona en base al tiempo de ejecución y a métricas obtenidas.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492" name="Google Shape;49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3963775" y="374475"/>
            <a:ext cx="514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Algoritmo: XGBClassifier</a:t>
            </a:r>
            <a:endParaRPr baseline="30000"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4474375" y="1520450"/>
            <a:ext cx="41205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 Light"/>
                <a:ea typeface="Open Sans Light"/>
                <a:cs typeface="Open Sans Light"/>
                <a:sym typeface="Open Sans Light"/>
              </a:rPr>
              <a:t>Librería: XGBoost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 Light"/>
                <a:ea typeface="Open Sans Light"/>
                <a:cs typeface="Open Sans Light"/>
                <a:sym typeface="Open Sans Light"/>
              </a:rPr>
              <a:t>Tiempo de ejecución: 3 min 30 seg </a:t>
            </a:r>
            <a:r>
              <a:rPr baseline="30000" lang="en" sz="1900"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aseline="30000"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 Light"/>
                <a:ea typeface="Open Sans Light"/>
                <a:cs typeface="Open Sans Light"/>
                <a:sym typeface="Open Sans Light"/>
              </a:rPr>
              <a:t>Accuracy: 0.93489 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 Light"/>
                <a:ea typeface="Open Sans Light"/>
                <a:cs typeface="Open Sans Light"/>
                <a:sym typeface="Open Sans Light"/>
              </a:rPr>
              <a:t>Precision: 0.93508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4474375" y="3960750"/>
            <a:ext cx="420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Si bien, el modelo 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seleccionado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tiene mayor tiempo de ejecución que el random 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forest (33.5 seg)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vemos que el tiempo no representa tanto peso y se toma la 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decisión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en base a las métricas.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5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¿Preguntas?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02" name="Google Shape;502;p55"/>
          <p:cNvSpPr txBox="1"/>
          <p:nvPr>
            <p:ph type="title"/>
          </p:nvPr>
        </p:nvSpPr>
        <p:spPr>
          <a:xfrm>
            <a:off x="0" y="2123400"/>
            <a:ext cx="43338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¡Muchas gracias!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503" name="Google Shape;503;p55"/>
          <p:cNvSpPr txBox="1"/>
          <p:nvPr/>
        </p:nvSpPr>
        <p:spPr>
          <a:xfrm>
            <a:off x="5020875" y="4282321"/>
            <a:ext cx="3366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Please keep this slide for attribution</a:t>
            </a:r>
            <a:endParaRPr sz="1000">
              <a:solidFill>
                <a:srgbClr val="F3F3F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73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type="ctrTitle"/>
          </p:nvPr>
        </p:nvSpPr>
        <p:spPr>
          <a:xfrm>
            <a:off x="3073550" y="676125"/>
            <a:ext cx="60705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Sistema Crediticio</a:t>
            </a:r>
            <a:endParaRPr sz="3200"/>
          </a:p>
        </p:txBody>
      </p:sp>
      <p:sp>
        <p:nvSpPr>
          <p:cNvPr id="195" name="Google Shape;195;p28"/>
          <p:cNvSpPr txBox="1"/>
          <p:nvPr>
            <p:ph idx="1" type="subTitle"/>
          </p:nvPr>
        </p:nvSpPr>
        <p:spPr>
          <a:xfrm>
            <a:off x="3342350" y="1868525"/>
            <a:ext cx="5532900" cy="22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" sz="1600"/>
              <a:t>Conjunto de instituciones </a:t>
            </a:r>
            <a:r>
              <a:rPr lang="en" sz="1600"/>
              <a:t>crediticias, que incluye la autoridad monetaria del país y las </a:t>
            </a:r>
            <a:r>
              <a:rPr lang="en" sz="1600">
                <a:highlight>
                  <a:srgbClr val="C2C2C2"/>
                </a:highlight>
              </a:rPr>
              <a:t>entidades que ofrecen créditos</a:t>
            </a:r>
            <a:endParaRPr sz="1600">
              <a:highlight>
                <a:srgbClr val="C2C2C2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 </a:t>
            </a:r>
            <a:r>
              <a:rPr lang="en" sz="1600">
                <a:highlight>
                  <a:srgbClr val="C2C2C2"/>
                </a:highlight>
              </a:rPr>
              <a:t>objetivo</a:t>
            </a:r>
            <a:r>
              <a:rPr lang="en" sz="1600"/>
              <a:t> es ayudar a personas físicas o jurídicas a obtener créditos para inversiones u obtención de productos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651" r="661" t="1526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" type="subTitle"/>
          </p:nvPr>
        </p:nvSpPr>
        <p:spPr>
          <a:xfrm>
            <a:off x="934675" y="1274325"/>
            <a:ext cx="2877300" cy="8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Problema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4" type="subTitle"/>
          </p:nvPr>
        </p:nvSpPr>
        <p:spPr>
          <a:xfrm>
            <a:off x="5371300" y="2038350"/>
            <a:ext cx="32079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Algoritmo de Machine Learning que permita evaluar distintos parámetros y categorizar la calidad del crédito en bueno, estándar o malo, con el fin de disminuir el riesgo de impago en créditos futuros</a:t>
            </a:r>
            <a:endParaRPr sz="1600"/>
          </a:p>
        </p:txBody>
      </p:sp>
      <p:sp>
        <p:nvSpPr>
          <p:cNvPr id="205" name="Google Shape;205;p29"/>
          <p:cNvSpPr txBox="1"/>
          <p:nvPr>
            <p:ph idx="2" type="subTitle"/>
          </p:nvPr>
        </p:nvSpPr>
        <p:spPr>
          <a:xfrm>
            <a:off x="934675" y="2038350"/>
            <a:ext cx="28773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Existe el riesgo de incumplimiento de pago por parte de las personas tomadoras de crédito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9"/>
          <p:cNvSpPr txBox="1"/>
          <p:nvPr>
            <p:ph idx="3" type="subTitle"/>
          </p:nvPr>
        </p:nvSpPr>
        <p:spPr>
          <a:xfrm>
            <a:off x="5371300" y="1276800"/>
            <a:ext cx="2877300" cy="8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4294967295" type="ctrTitle"/>
          </p:nvPr>
        </p:nvSpPr>
        <p:spPr>
          <a:xfrm>
            <a:off x="-25" y="166750"/>
            <a:ext cx="91440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Preguntas de investigación</a:t>
            </a:r>
            <a:endParaRPr sz="3000"/>
          </a:p>
        </p:txBody>
      </p:sp>
      <p:sp>
        <p:nvSpPr>
          <p:cNvPr id="214" name="Google Shape;214;p30"/>
          <p:cNvSpPr txBox="1"/>
          <p:nvPr/>
        </p:nvSpPr>
        <p:spPr>
          <a:xfrm>
            <a:off x="180325" y="1502700"/>
            <a:ext cx="86982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AutoNum type="arabicPeriod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¿Cómo es el perfil de una persona con alto riesgo de impago?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AutoNum type="arabicPeriod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¿Es posible predecir si una persona tiene alto riesgo de impago mediante un modelo de clasificación?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AutoNum type="arabicPeriod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¿Cuáles son las variables más importantes para la clasificación según el scoring crediticio? ¿Cuáles son las variables menos importantes?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 de datos y tratamiento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6" type="ctrTitle"/>
          </p:nvPr>
        </p:nvSpPr>
        <p:spPr>
          <a:xfrm>
            <a:off x="139825" y="249675"/>
            <a:ext cx="35856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Dataset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 txBox="1"/>
          <p:nvPr>
            <p:ph type="ctrTitle"/>
          </p:nvPr>
        </p:nvSpPr>
        <p:spPr>
          <a:xfrm>
            <a:off x="3978263" y="846300"/>
            <a:ext cx="51417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ID: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Identificación del banco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Customer_ID: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Identificación del cliente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Month: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Mes (str)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Name: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Nombre (str)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Age: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Edad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SSN: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Número de servicio social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Occupation: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Profesión (str)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Annual_Income: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Ingreso anual (float)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Monthly_Inhand_Salary: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Ingreso mensual en mano (float)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400">
                <a:solidFill>
                  <a:schemeClr val="dk1"/>
                </a:solidFill>
              </a:rPr>
              <a:t>Num_Bank_Accounts: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Nro de cuentas bancarias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Num_Credit_Card: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Nro de tarjetas de crédito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Interes_Rate: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Tasa de interés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Num_Loan: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Nro de préstamos (int)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Type_Loan: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Tipo de préstamo (str)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8" name="Google Shape;228;p32"/>
          <p:cNvSpPr txBox="1"/>
          <p:nvPr>
            <p:ph idx="4294967295" type="subTitle"/>
          </p:nvPr>
        </p:nvSpPr>
        <p:spPr>
          <a:xfrm>
            <a:off x="139825" y="1280825"/>
            <a:ext cx="35856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Nombre: Credit Score Classification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Fuente: Kaggle</a:t>
            </a:r>
            <a:r>
              <a:rPr baseline="30000" lang="en" sz="1600">
                <a:solidFill>
                  <a:schemeClr val="lt1"/>
                </a:solidFill>
              </a:rPr>
              <a:t>1</a:t>
            </a:r>
            <a:endParaRPr baseline="30000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Cantidad de variables: 28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Var. target: Credit Score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Tipo de target: Multiclase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Cant. Registros: 100.000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9" name="Google Shape;229;p32"/>
          <p:cNvSpPr txBox="1"/>
          <p:nvPr>
            <p:ph idx="4294967295" type="subTitle"/>
          </p:nvPr>
        </p:nvSpPr>
        <p:spPr>
          <a:xfrm>
            <a:off x="125" y="4758600"/>
            <a:ext cx="3869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solidFill>
                  <a:schemeClr val="lt1"/>
                </a:solidFill>
              </a:rPr>
              <a:t>1</a:t>
            </a:r>
            <a:r>
              <a:rPr lang="en" sz="900">
                <a:solidFill>
                  <a:schemeClr val="lt1"/>
                </a:solidFill>
              </a:rPr>
              <a:t>https://www.kaggle.com/datasets/parisrohan/credit-score-classification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3978425" y="332175"/>
            <a:ext cx="51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Diccionario de datos</a:t>
            </a:r>
            <a:endParaRPr sz="2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6" type="ctrTitle"/>
          </p:nvPr>
        </p:nvSpPr>
        <p:spPr>
          <a:xfrm>
            <a:off x="139825" y="249675"/>
            <a:ext cx="35856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Dataset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 txBox="1"/>
          <p:nvPr>
            <p:ph idx="4294967295" type="subTitle"/>
          </p:nvPr>
        </p:nvSpPr>
        <p:spPr>
          <a:xfrm>
            <a:off x="139825" y="1280825"/>
            <a:ext cx="35856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Nombre: Credit Score Classification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Fuente: Kaggle</a:t>
            </a:r>
            <a:r>
              <a:rPr baseline="30000" lang="en" sz="1600">
                <a:solidFill>
                  <a:schemeClr val="lt1"/>
                </a:solidFill>
              </a:rPr>
              <a:t>1</a:t>
            </a:r>
            <a:endParaRPr baseline="30000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Cantidad de variables: 28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Var. target: Credit Score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Tipo de target: Multiclase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Cant. Registros: 100.000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 txBox="1"/>
          <p:nvPr>
            <p:ph idx="4294967295" type="subTitle"/>
          </p:nvPr>
        </p:nvSpPr>
        <p:spPr>
          <a:xfrm>
            <a:off x="125" y="4758600"/>
            <a:ext cx="3869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solidFill>
                  <a:schemeClr val="lt1"/>
                </a:solidFill>
              </a:rPr>
              <a:t>1</a:t>
            </a:r>
            <a:r>
              <a:rPr lang="en" sz="900">
                <a:solidFill>
                  <a:schemeClr val="lt1"/>
                </a:solidFill>
              </a:rPr>
              <a:t>https://www.kaggle.com/datasets/parisrohan/credit-score-classification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3"/>
          <p:cNvSpPr txBox="1"/>
          <p:nvPr>
            <p:ph type="ctrTitle"/>
          </p:nvPr>
        </p:nvSpPr>
        <p:spPr>
          <a:xfrm>
            <a:off x="3978263" y="846300"/>
            <a:ext cx="51417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Delay_from_due_date: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Tardía de fecha de vencimiento (int)</a:t>
            </a:r>
            <a:endParaRPr sz="12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Num_of_Delayed_Payment: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Número de pagos atrasados (int)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Changed_Credit_Limit: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Cambio en límite de crédito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Num_Credit_Inquiries: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Número de consultas crediticias (int)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Credit_Mix: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Mezcla crediticia (str)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Outstanding_Debt: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Deuda pendiente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Credit_Utilization_Ratio: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Ratio de utilización de crédito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Credit_History_Age: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Años con historial crediticio (str)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Payment_of_Min_Amount: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Pago de cantidad mínima (str)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Total_EMI_per_month: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Pago total por mes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Amount_invested_monthly: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Cantidad invertida mensual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Payment_Behaviour: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Comportamiento crediticio (str)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Monthly_Balance:</a:t>
            </a: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Balance mensual (float)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400">
                <a:solidFill>
                  <a:schemeClr val="dk1"/>
                </a:solidFill>
              </a:rPr>
              <a:t>Credit_Score:</a:t>
            </a:r>
            <a:r>
              <a:rPr lang="en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variable tipo target que indica la calidad del préstamo (str)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Clases: Poor, Standard, Good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978425" y="332175"/>
            <a:ext cx="51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Diccionario de datos</a:t>
            </a:r>
            <a:endParaRPr sz="2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